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3"/>
  </p:notesMasterIdLst>
  <p:handoutMasterIdLst>
    <p:handoutMasterId r:id="rId14"/>
  </p:handoutMasterIdLst>
  <p:sldIdLst>
    <p:sldId id="341" r:id="rId5"/>
    <p:sldId id="363" r:id="rId6"/>
    <p:sldId id="368" r:id="rId7"/>
    <p:sldId id="370" r:id="rId8"/>
    <p:sldId id="367" r:id="rId9"/>
    <p:sldId id="364" r:id="rId10"/>
    <p:sldId id="369" r:id="rId11"/>
    <p:sldId id="366" r:id="rId1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9655" autoAdjust="0"/>
    <p:restoredTop sz="96301" autoAdjust="0"/>
  </p:normalViewPr>
  <p:slideViewPr>
    <p:cSldViewPr snapToGrid="0">
      <p:cViewPr varScale="1">
        <p:scale>
          <a:sx n="123" d="100"/>
          <a:sy n="123" d="100"/>
        </p:scale>
        <p:origin x="976" y="18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BE7E62-BF5A-4332-697F-AAE85A13D84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135003E-4CD1-D0B2-2933-FD712073E99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FB7C74B-B4D7-2C84-643A-89BC8EE0470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D280E73-9E77-30CB-0627-36425ECD548C}"/>
              </a:ext>
            </a:extLst>
          </p:cNvPr>
          <p:cNvSpPr>
            <a:spLocks noGrp="1"/>
          </p:cNvSpPr>
          <p:nvPr>
            <p:ph type="sldNum" sz="quarter" idx="5"/>
          </p:nvPr>
        </p:nvSpPr>
        <p:spPr/>
        <p:txBody>
          <a:bodyPr/>
          <a:lstStyle/>
          <a:p>
            <a:pPr>
              <a:defRPr/>
            </a:pPr>
            <a:fld id="{ECB452CC-48C9-4997-9257-C682E2A70ECE}" type="slidenum">
              <a:rPr lang="en-GB" altLang="en-US" smtClean="0"/>
              <a:pPr>
                <a:defRPr/>
              </a:pPr>
              <a:t>5</a:t>
            </a:fld>
            <a:endParaRPr lang="en-GB" altLang="en-US"/>
          </a:p>
        </p:txBody>
      </p:sp>
    </p:spTree>
    <p:extLst>
      <p:ext uri="{BB962C8B-B14F-4D97-AF65-F5344CB8AC3E}">
        <p14:creationId xmlns:p14="http://schemas.microsoft.com/office/powerpoint/2010/main" val="17543299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999379"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latin typeface="Arial "/>
              </a:rPr>
              <a:t>TSG SA TSG#106 (Rel-20 5G-A Workshop)	</a:t>
            </a:r>
          </a:p>
          <a:p>
            <a:pPr eaLnBrk="1" hangingPunct="1">
              <a:defRPr/>
            </a:pPr>
            <a:r>
              <a:rPr lang="fi-FI" altLang="en-US" sz="1400" b="1" dirty="0">
                <a:latin typeface="Arial "/>
              </a:rPr>
              <a:t>Madrid, Spain, Dec 10 – 14, 2024</a:t>
            </a:r>
            <a:endParaRPr lang="sv-SE" altLang="en-US" sz="14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dirty="0">
                <a:solidFill>
                  <a:srgbClr val="0000FF"/>
                </a:solidFill>
                <a:latin typeface="Arial "/>
              </a:rPr>
              <a:t>SP-241847</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dirty="0"/>
              <a:t>Apple views on </a:t>
            </a:r>
            <a:br>
              <a:rPr lang="en-GB" altLang="en-US" dirty="0"/>
            </a:br>
            <a:r>
              <a:rPr lang="en-GB" altLang="en-US" dirty="0"/>
              <a:t>SA2 Rel-20 5G-A</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dirty="0"/>
              <a:t>High Level Overview of Rel-20 5G-A</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440675" y="1825625"/>
            <a:ext cx="11391441" cy="4351338"/>
          </a:xfrm>
        </p:spPr>
        <p:txBody>
          <a:bodyPr/>
          <a:lstStyle/>
          <a:p>
            <a:r>
              <a:rPr lang="en-US" altLang="en-US" sz="2400" dirty="0"/>
              <a:t>Rel-20 is the release that needs to handle both the 5G evolution and 6G study </a:t>
            </a:r>
          </a:p>
          <a:p>
            <a:pPr lvl="1"/>
            <a:r>
              <a:rPr lang="en-US" altLang="en-US" sz="2000" dirty="0"/>
              <a:t>Rel-20 carries the </a:t>
            </a:r>
            <a:r>
              <a:rPr lang="en-US" altLang="en-US" sz="2000" dirty="0">
                <a:solidFill>
                  <a:schemeClr val="accent2">
                    <a:lumMod val="75000"/>
                  </a:schemeClr>
                </a:solidFill>
              </a:rPr>
              <a:t>3rd release of 5G-Advanced (5G-A) (6th release of 5G)</a:t>
            </a:r>
          </a:p>
          <a:p>
            <a:pPr lvl="1"/>
            <a:r>
              <a:rPr lang="en-US" altLang="en-US" sz="2000" dirty="0"/>
              <a:t>Rel-20 also, concurrently, carries the 6G study </a:t>
            </a:r>
          </a:p>
          <a:p>
            <a:endParaRPr lang="en-US" altLang="en-US" sz="2400" dirty="0"/>
          </a:p>
          <a:p>
            <a:endParaRPr lang="en-US" altLang="en-US" sz="2400" dirty="0"/>
          </a:p>
          <a:p>
            <a:endParaRPr lang="en-US" altLang="en-US" sz="2400" dirty="0"/>
          </a:p>
          <a:p>
            <a:endParaRPr lang="en-US" altLang="en-US" sz="2400" dirty="0"/>
          </a:p>
          <a:p>
            <a:endParaRPr lang="en-US" altLang="en-US" sz="2400" dirty="0"/>
          </a:p>
          <a:p>
            <a:r>
              <a:rPr lang="en-US" altLang="en-US" sz="2400" dirty="0"/>
              <a:t>Our preference in terms of handling of the concurrent SA2 Rel-20 5G-A and 6G study</a:t>
            </a:r>
          </a:p>
          <a:p>
            <a:pPr lvl="1"/>
            <a:r>
              <a:rPr lang="en-US" altLang="en-US" sz="2000" dirty="0"/>
              <a:t>SA2 Rel-20 focuses the TU allocation on 6G study (e.g., ~60-70%)</a:t>
            </a:r>
          </a:p>
        </p:txBody>
      </p:sp>
      <p:pic>
        <p:nvPicPr>
          <p:cNvPr id="2" name="Picture 1">
            <a:extLst>
              <a:ext uri="{FF2B5EF4-FFF2-40B4-BE49-F238E27FC236}">
                <a16:creationId xmlns:a16="http://schemas.microsoft.com/office/drawing/2014/main" id="{C9B9BB9F-BAD3-0C4B-F86D-C27DE46F80AF}"/>
              </a:ext>
            </a:extLst>
          </p:cNvPr>
          <p:cNvPicPr>
            <a:picLocks noChangeAspect="1"/>
          </p:cNvPicPr>
          <p:nvPr/>
        </p:nvPicPr>
        <p:blipFill>
          <a:blip r:embed="rId2"/>
          <a:stretch>
            <a:fillRect/>
          </a:stretch>
        </p:blipFill>
        <p:spPr>
          <a:xfrm>
            <a:off x="2209800" y="3333091"/>
            <a:ext cx="7772400" cy="1884952"/>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FAEC55-2E17-96A6-8948-C5A518D282D8}"/>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5F7D3A4B-90A3-0785-10C3-43DCC7262750}"/>
              </a:ext>
            </a:extLst>
          </p:cNvPr>
          <p:cNvSpPr>
            <a:spLocks noGrp="1"/>
          </p:cNvSpPr>
          <p:nvPr>
            <p:ph type="title"/>
          </p:nvPr>
        </p:nvSpPr>
        <p:spPr/>
        <p:txBody>
          <a:bodyPr/>
          <a:lstStyle/>
          <a:p>
            <a:r>
              <a:rPr lang="en-GB" altLang="en-US" dirty="0"/>
              <a:t>Overview of SA2 Rel-20</a:t>
            </a:r>
          </a:p>
        </p:txBody>
      </p:sp>
      <p:sp>
        <p:nvSpPr>
          <p:cNvPr id="6147" name="Content Placeholder 2">
            <a:extLst>
              <a:ext uri="{FF2B5EF4-FFF2-40B4-BE49-F238E27FC236}">
                <a16:creationId xmlns:a16="http://schemas.microsoft.com/office/drawing/2014/main" id="{3EC2A0FB-310A-6689-CEE4-8B38F044FE05}"/>
              </a:ext>
            </a:extLst>
          </p:cNvPr>
          <p:cNvSpPr>
            <a:spLocks noGrp="1"/>
          </p:cNvSpPr>
          <p:nvPr>
            <p:ph idx="1"/>
          </p:nvPr>
        </p:nvSpPr>
        <p:spPr>
          <a:xfrm>
            <a:off x="440675" y="1825625"/>
            <a:ext cx="11391441" cy="4351338"/>
          </a:xfrm>
        </p:spPr>
        <p:txBody>
          <a:bodyPr/>
          <a:lstStyle/>
          <a:p>
            <a:r>
              <a:rPr lang="en-US" altLang="en-US" sz="2400" dirty="0"/>
              <a:t>Rel-20 5G-A will be parallel with 6G SA2 study</a:t>
            </a:r>
          </a:p>
          <a:p>
            <a:pPr lvl="1"/>
            <a:r>
              <a:rPr lang="en-US" altLang="en-US" sz="2000" dirty="0"/>
              <a:t>Reasonable to limit 5G-A Rel-20 workload, to make the 6G study more useful and productive</a:t>
            </a:r>
          </a:p>
          <a:p>
            <a:pPr lvl="1"/>
            <a:r>
              <a:rPr lang="en-US" altLang="en-US" sz="2000" dirty="0"/>
              <a:t>Choose 5G-A topics that have practical and commercial impact</a:t>
            </a:r>
          </a:p>
          <a:p>
            <a:pPr lvl="2"/>
            <a:r>
              <a:rPr lang="en-US" altLang="en-US" sz="1600" dirty="0"/>
              <a:t>No leftovers from Rel-19 by default into Rel-20 discussions</a:t>
            </a:r>
          </a:p>
          <a:p>
            <a:pPr lvl="2"/>
            <a:r>
              <a:rPr lang="en-US" altLang="en-US" sz="1600" dirty="0"/>
              <a:t>Sufficient reasoning (and discussion) on why Rel-20 5G-A should continue with Rel-19 leftovers</a:t>
            </a:r>
          </a:p>
          <a:p>
            <a:r>
              <a:rPr lang="en-US" altLang="en-US" sz="2400" dirty="0"/>
              <a:t>Overlap between topics of 6G SI and Rel-20 5G-A need clear justification</a:t>
            </a:r>
            <a:endParaRPr lang="en-US" altLang="en-US" sz="2000" dirty="0"/>
          </a:p>
        </p:txBody>
      </p:sp>
    </p:spTree>
    <p:extLst>
      <p:ext uri="{BB962C8B-B14F-4D97-AF65-F5344CB8AC3E}">
        <p14:creationId xmlns:p14="http://schemas.microsoft.com/office/powerpoint/2010/main" val="401336547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A948CA-3E92-F501-5930-A62A28EFA18E}"/>
            </a:ext>
          </a:extLst>
        </p:cNvPr>
        <p:cNvGrpSpPr/>
        <p:nvPr/>
      </p:nvGrpSpPr>
      <p:grpSpPr>
        <a:xfrm>
          <a:off x="0" y="0"/>
          <a:ext cx="0" cy="0"/>
          <a:chOff x="0" y="0"/>
          <a:chExt cx="0" cy="0"/>
        </a:xfrm>
      </p:grpSpPr>
      <p:sp>
        <p:nvSpPr>
          <p:cNvPr id="6146" name="Title 1">
            <a:extLst>
              <a:ext uri="{FF2B5EF4-FFF2-40B4-BE49-F238E27FC236}">
                <a16:creationId xmlns:a16="http://schemas.microsoft.com/office/drawing/2014/main" id="{FCAE0B2D-1FC6-1940-2075-EC75D5F23002}"/>
              </a:ext>
            </a:extLst>
          </p:cNvPr>
          <p:cNvSpPr>
            <a:spLocks noGrp="1"/>
          </p:cNvSpPr>
          <p:nvPr>
            <p:ph type="title"/>
          </p:nvPr>
        </p:nvSpPr>
        <p:spPr/>
        <p:txBody>
          <a:bodyPr/>
          <a:lstStyle/>
          <a:p>
            <a:r>
              <a:rPr lang="en-GB" altLang="en-US" dirty="0"/>
              <a:t>Potential topics for SA2 Rel-20 5G-A </a:t>
            </a:r>
          </a:p>
        </p:txBody>
      </p:sp>
      <p:pic>
        <p:nvPicPr>
          <p:cNvPr id="4" name="Picture 3">
            <a:extLst>
              <a:ext uri="{FF2B5EF4-FFF2-40B4-BE49-F238E27FC236}">
                <a16:creationId xmlns:a16="http://schemas.microsoft.com/office/drawing/2014/main" id="{E6106AC9-554E-FB17-232B-6829129A20FC}"/>
              </a:ext>
            </a:extLst>
          </p:cNvPr>
          <p:cNvPicPr>
            <a:picLocks noChangeAspect="1"/>
          </p:cNvPicPr>
          <p:nvPr/>
        </p:nvPicPr>
        <p:blipFill>
          <a:blip r:embed="rId2"/>
          <a:stretch>
            <a:fillRect/>
          </a:stretch>
        </p:blipFill>
        <p:spPr>
          <a:xfrm>
            <a:off x="451338" y="1690688"/>
            <a:ext cx="11115822" cy="5086800"/>
          </a:xfrm>
          <a:prstGeom prst="rect">
            <a:avLst/>
          </a:prstGeom>
        </p:spPr>
      </p:pic>
    </p:spTree>
    <p:extLst>
      <p:ext uri="{BB962C8B-B14F-4D97-AF65-F5344CB8AC3E}">
        <p14:creationId xmlns:p14="http://schemas.microsoft.com/office/powerpoint/2010/main" val="28385132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8784CB-6663-823E-BD03-22EC287F5172}"/>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64D6F831-B476-1009-7FE8-9D46ED8D04D8}"/>
              </a:ext>
            </a:extLst>
          </p:cNvPr>
          <p:cNvSpPr>
            <a:spLocks noGrp="1"/>
          </p:cNvSpPr>
          <p:nvPr>
            <p:ph type="title"/>
          </p:nvPr>
        </p:nvSpPr>
        <p:spPr/>
        <p:txBody>
          <a:bodyPr/>
          <a:lstStyle/>
          <a:p>
            <a:r>
              <a:rPr lang="en-GB" altLang="en-US" dirty="0"/>
              <a:t>Overall View on Rel-20 5G-A Content</a:t>
            </a:r>
          </a:p>
        </p:txBody>
      </p:sp>
      <p:graphicFrame>
        <p:nvGraphicFramePr>
          <p:cNvPr id="2" name="Table 2">
            <a:extLst>
              <a:ext uri="{FF2B5EF4-FFF2-40B4-BE49-F238E27FC236}">
                <a16:creationId xmlns:a16="http://schemas.microsoft.com/office/drawing/2014/main" id="{631A11F4-9636-E9F3-74F9-8F4CDDDA9186}"/>
              </a:ext>
            </a:extLst>
          </p:cNvPr>
          <p:cNvGraphicFramePr>
            <a:graphicFrameLocks noGrp="1"/>
          </p:cNvGraphicFramePr>
          <p:nvPr>
            <p:ph idx="1"/>
            <p:extLst>
              <p:ext uri="{D42A27DB-BD31-4B8C-83A1-F6EECF244321}">
                <p14:modId xmlns:p14="http://schemas.microsoft.com/office/powerpoint/2010/main" val="2360368790"/>
              </p:ext>
            </p:extLst>
          </p:nvPr>
        </p:nvGraphicFramePr>
        <p:xfrm>
          <a:off x="121716" y="1690688"/>
          <a:ext cx="12070284" cy="5074920"/>
        </p:xfrm>
        <a:graphic>
          <a:graphicData uri="http://schemas.openxmlformats.org/drawingml/2006/table">
            <a:tbl>
              <a:tblPr firstRow="1" bandRow="1">
                <a:tableStyleId>{5C22544A-7EE6-4342-B048-85BDC9FD1C3A}</a:tableStyleId>
              </a:tblPr>
              <a:tblGrid>
                <a:gridCol w="497716">
                  <a:extLst>
                    <a:ext uri="{9D8B030D-6E8A-4147-A177-3AD203B41FA5}">
                      <a16:colId xmlns:a16="http://schemas.microsoft.com/office/drawing/2014/main" val="2236238882"/>
                    </a:ext>
                  </a:extLst>
                </a:gridCol>
                <a:gridCol w="1465007">
                  <a:extLst>
                    <a:ext uri="{9D8B030D-6E8A-4147-A177-3AD203B41FA5}">
                      <a16:colId xmlns:a16="http://schemas.microsoft.com/office/drawing/2014/main" val="562605877"/>
                    </a:ext>
                  </a:extLst>
                </a:gridCol>
                <a:gridCol w="5271240">
                  <a:extLst>
                    <a:ext uri="{9D8B030D-6E8A-4147-A177-3AD203B41FA5}">
                      <a16:colId xmlns:a16="http://schemas.microsoft.com/office/drawing/2014/main" val="824553124"/>
                    </a:ext>
                  </a:extLst>
                </a:gridCol>
                <a:gridCol w="1395051">
                  <a:extLst>
                    <a:ext uri="{9D8B030D-6E8A-4147-A177-3AD203B41FA5}">
                      <a16:colId xmlns:a16="http://schemas.microsoft.com/office/drawing/2014/main" val="4265244648"/>
                    </a:ext>
                  </a:extLst>
                </a:gridCol>
                <a:gridCol w="1087309">
                  <a:extLst>
                    <a:ext uri="{9D8B030D-6E8A-4147-A177-3AD203B41FA5}">
                      <a16:colId xmlns:a16="http://schemas.microsoft.com/office/drawing/2014/main" val="714072198"/>
                    </a:ext>
                  </a:extLst>
                </a:gridCol>
                <a:gridCol w="1288997">
                  <a:extLst>
                    <a:ext uri="{9D8B030D-6E8A-4147-A177-3AD203B41FA5}">
                      <a16:colId xmlns:a16="http://schemas.microsoft.com/office/drawing/2014/main" val="1390949308"/>
                    </a:ext>
                  </a:extLst>
                </a:gridCol>
                <a:gridCol w="1064964">
                  <a:extLst>
                    <a:ext uri="{9D8B030D-6E8A-4147-A177-3AD203B41FA5}">
                      <a16:colId xmlns:a16="http://schemas.microsoft.com/office/drawing/2014/main" val="129207063"/>
                    </a:ext>
                  </a:extLst>
                </a:gridCol>
              </a:tblGrid>
              <a:tr h="370840">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Brief Description and 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Related Stage-1 Study/Work Item</a:t>
                      </a:r>
                    </a:p>
                  </a:txBody>
                  <a:tcPr/>
                </a:tc>
                <a:tc>
                  <a:txBody>
                    <a:bodyPr/>
                    <a:lstStyle/>
                    <a:p>
                      <a:pPr algn="ctr"/>
                      <a:r>
                        <a:rPr lang="en-US" sz="1100" dirty="0"/>
                        <a:t>Lead Stage-2 WG </a:t>
                      </a:r>
                    </a:p>
                  </a:txBody>
                  <a:tcPr/>
                </a:tc>
                <a:tc>
                  <a:txBody>
                    <a:bodyPr/>
                    <a:lstStyle/>
                    <a:p>
                      <a:pPr algn="ctr"/>
                      <a:r>
                        <a:rPr lang="en-US" sz="1100" dirty="0"/>
                        <a:t>RAN dependencies</a:t>
                      </a:r>
                    </a:p>
                  </a:txBody>
                  <a:tcPr/>
                </a:tc>
                <a:tc>
                  <a:txBody>
                    <a:bodyPr/>
                    <a:lstStyle/>
                    <a:p>
                      <a:pPr algn="ctr"/>
                      <a:r>
                        <a:rPr lang="en-US" sz="1100" dirty="0"/>
                        <a:t>Other WG dependencies</a:t>
                      </a:r>
                    </a:p>
                  </a:txBody>
                  <a:tcPr/>
                </a:tc>
                <a:extLst>
                  <a:ext uri="{0D108BD9-81ED-4DB2-BD59-A6C34878D82A}">
                    <a16:rowId xmlns:a16="http://schemas.microsoft.com/office/drawing/2014/main" val="4108668729"/>
                  </a:ext>
                </a:extLst>
              </a:tr>
              <a:tr h="370840">
                <a:tc>
                  <a:txBody>
                    <a:bodyPr/>
                    <a:lstStyle/>
                    <a:p>
                      <a:r>
                        <a:rPr lang="en-US" sz="1100" dirty="0"/>
                        <a:t>1</a:t>
                      </a:r>
                    </a:p>
                  </a:txBody>
                  <a:tcPr/>
                </a:tc>
                <a:tc>
                  <a:txBody>
                    <a:bodyPr/>
                    <a:lstStyle/>
                    <a:p>
                      <a:r>
                        <a:rPr lang="en-US" sz="1100" b="1" dirty="0"/>
                        <a:t>Enhanced Traffic Management</a:t>
                      </a:r>
                      <a:endParaRPr lang="en-US" sz="1100" dirty="0"/>
                    </a:p>
                    <a:p>
                      <a:r>
                        <a:rPr lang="en-US" sz="1100" dirty="0"/>
                        <a:t>(See slide 6 for more details)</a:t>
                      </a:r>
                    </a:p>
                  </a:txBody>
                  <a:tcPr/>
                </a:tc>
                <a:tc>
                  <a:txBody>
                    <a:bodyPr/>
                    <a:lstStyle/>
                    <a:p>
                      <a:pPr marL="0" indent="0">
                        <a:buFont typeface="+mj-lt"/>
                        <a:buNone/>
                      </a:pPr>
                      <a:r>
                        <a:rPr lang="en-US" sz="1100" kern="1200" dirty="0">
                          <a:solidFill>
                            <a:schemeClr val="dk1"/>
                          </a:solidFill>
                          <a:effectLst/>
                          <a:latin typeface="+mn-lt"/>
                          <a:ea typeface="+mn-ea"/>
                          <a:cs typeface="+mn-cs"/>
                        </a:rPr>
                        <a:t>Study whether and how to use MASQUE capabilities in the 5GC user plane for improved traffic management to support traffic ciphered end to end and/or scenarios where application server IP address cannot be used to differentiate application traffic flows. </a:t>
                      </a:r>
                    </a:p>
                  </a:txBody>
                  <a:tcPr/>
                </a:tc>
                <a:tc>
                  <a:txBody>
                    <a:bodyPr/>
                    <a:lstStyle/>
                    <a:p>
                      <a:r>
                        <a:rPr lang="en-US" sz="1100" dirty="0"/>
                        <a:t>No</a:t>
                      </a:r>
                    </a:p>
                  </a:txBody>
                  <a:tcPr/>
                </a:tc>
                <a:tc>
                  <a:txBody>
                    <a:bodyPr/>
                    <a:lstStyle/>
                    <a:p>
                      <a:r>
                        <a:rPr lang="en-US" sz="1100" dirty="0"/>
                        <a:t>SA2</a:t>
                      </a:r>
                    </a:p>
                  </a:txBody>
                  <a:tcPr/>
                </a:tc>
                <a:tc>
                  <a:txBody>
                    <a:bodyPr/>
                    <a:lstStyle/>
                    <a:p>
                      <a:r>
                        <a:rPr lang="en-US" sz="1100" dirty="0"/>
                        <a:t>No</a:t>
                      </a:r>
                    </a:p>
                  </a:txBody>
                  <a:tcPr/>
                </a:tc>
                <a:tc>
                  <a:txBody>
                    <a:bodyPr/>
                    <a:lstStyle/>
                    <a:p>
                      <a:r>
                        <a:rPr lang="en-US" sz="1100" dirty="0"/>
                        <a:t>TBC</a:t>
                      </a:r>
                    </a:p>
                  </a:txBody>
                  <a:tcPr/>
                </a:tc>
                <a:extLst>
                  <a:ext uri="{0D108BD9-81ED-4DB2-BD59-A6C34878D82A}">
                    <a16:rowId xmlns:a16="http://schemas.microsoft.com/office/drawing/2014/main" val="1961773117"/>
                  </a:ext>
                </a:extLst>
              </a:tr>
              <a:tr h="370840">
                <a:tc>
                  <a:txBody>
                    <a:bodyPr/>
                    <a:lstStyle/>
                    <a:p>
                      <a:r>
                        <a:rPr lang="en-US" sz="1100" dirty="0"/>
                        <a:t>2</a:t>
                      </a:r>
                    </a:p>
                  </a:txBody>
                  <a:tcPr/>
                </a:tc>
                <a:tc>
                  <a:txBody>
                    <a:bodyPr/>
                    <a:lstStyle/>
                    <a:p>
                      <a:r>
                        <a:rPr lang="en-US" sz="1100" b="1" dirty="0"/>
                        <a:t>Emergency SMS over IMS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(See slide 7 for more details)</a:t>
                      </a:r>
                    </a:p>
                  </a:txBody>
                  <a:tcPr/>
                </a:tc>
                <a:tc>
                  <a:txBody>
                    <a:bodyPr/>
                    <a:lstStyle/>
                    <a:p>
                      <a:r>
                        <a:rPr lang="en-US" sz="1100" dirty="0"/>
                        <a:t>Study the architectural evolutions of the 3GPP System to support Emergency SMS over IMS for EPS and 5GS. </a:t>
                      </a:r>
                    </a:p>
                    <a:p>
                      <a:r>
                        <a:rPr lang="en-US" sz="1100" dirty="0"/>
                        <a:t>- Identifying Emergency SMS over IMS based on the use of emergency numbers.</a:t>
                      </a:r>
                    </a:p>
                    <a:p>
                      <a:r>
                        <a:rPr lang="en-US" sz="1100" dirty="0"/>
                        <a:t>- Routing of an Emergency SM over IMS to an emergency response center serving the UE location, including in roaming case.</a:t>
                      </a:r>
                    </a:p>
                    <a:p>
                      <a:r>
                        <a:rPr lang="en-US" sz="1100" dirty="0"/>
                        <a:t>- Identifying the type of emergency service (police, ambulance, fire brigade, etc.), using the same identification methods as for emergency calls.</a:t>
                      </a:r>
                    </a:p>
                    <a:p>
                      <a:r>
                        <a:rPr lang="en-US" sz="1100" dirty="0"/>
                        <a:t>- Support both 3GPP access and non-3GPP access </a:t>
                      </a:r>
                    </a:p>
                    <a:p>
                      <a:r>
                        <a:rPr lang="en-US" sz="1100" dirty="0"/>
                        <a:t>- Support UE in limited-service state </a:t>
                      </a:r>
                    </a:p>
                  </a:txBody>
                  <a:tcPr/>
                </a:tc>
                <a:tc>
                  <a:txBody>
                    <a:bodyPr/>
                    <a:lstStyle/>
                    <a:p>
                      <a:r>
                        <a:rPr lang="en-US" sz="1100" dirty="0"/>
                        <a:t>Yes, TS 22.101 clause 10.11 (SMS2EC)</a:t>
                      </a:r>
                    </a:p>
                  </a:txBody>
                  <a:tcPr/>
                </a:tc>
                <a:tc>
                  <a:txBody>
                    <a:bodyPr/>
                    <a:lstStyle/>
                    <a:p>
                      <a:r>
                        <a:rPr lang="en-US" sz="1100" dirty="0"/>
                        <a:t>SA2</a:t>
                      </a:r>
                    </a:p>
                  </a:txBody>
                  <a:tcPr/>
                </a:tc>
                <a:tc>
                  <a:txBody>
                    <a:bodyPr/>
                    <a:lstStyle/>
                    <a:p>
                      <a:r>
                        <a:rPr lang="en-US" sz="1100" dirty="0"/>
                        <a:t>No</a:t>
                      </a:r>
                    </a:p>
                  </a:txBody>
                  <a:tcPr/>
                </a:tc>
                <a:tc>
                  <a:txBody>
                    <a:bodyPr/>
                    <a:lstStyle/>
                    <a:p>
                      <a:r>
                        <a:rPr lang="en-US" sz="1100" dirty="0"/>
                        <a:t>TBC</a:t>
                      </a:r>
                    </a:p>
                  </a:txBody>
                  <a:tcPr/>
                </a:tc>
                <a:extLst>
                  <a:ext uri="{0D108BD9-81ED-4DB2-BD59-A6C34878D82A}">
                    <a16:rowId xmlns:a16="http://schemas.microsoft.com/office/drawing/2014/main" val="136015713"/>
                  </a:ext>
                </a:extLst>
              </a:tr>
              <a:tr h="370840">
                <a:tc>
                  <a:txBody>
                    <a:bodyPr/>
                    <a:lstStyle/>
                    <a:p>
                      <a:r>
                        <a:rPr lang="en-US" sz="1100" dirty="0"/>
                        <a:t>3</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t>Architectural enhancements for non-3GPP access</a:t>
                      </a:r>
                    </a:p>
                  </a:txBody>
                  <a:tcPr/>
                </a:tc>
                <a:tc>
                  <a:txBody>
                    <a:bodyPr/>
                    <a:lstStyle/>
                    <a:p>
                      <a:r>
                        <a:rPr lang="en-US" sz="1100" dirty="0"/>
                        <a:t>Study low complexity, deployable solution for non-3GPP access in 5GS</a:t>
                      </a:r>
                    </a:p>
                    <a:p>
                      <a:r>
                        <a:rPr lang="en-US" sz="1100" dirty="0"/>
                        <a:t>- potential architecture and system level enhancements for 5GS interworking system to support non-3GPP access (without the use of N3IWF/TNGF) for steering, switching, and splitting of traffic </a:t>
                      </a:r>
                    </a:p>
                  </a:txBody>
                  <a:tcPr/>
                </a:tc>
                <a:tc>
                  <a:txBody>
                    <a:bodyPr/>
                    <a:lstStyle/>
                    <a:p>
                      <a:r>
                        <a:rPr lang="en-US" sz="1100" dirty="0"/>
                        <a:t>No</a:t>
                      </a:r>
                    </a:p>
                  </a:txBody>
                  <a:tcPr/>
                </a:tc>
                <a:tc>
                  <a:txBody>
                    <a:bodyPr/>
                    <a:lstStyle/>
                    <a:p>
                      <a:r>
                        <a:rPr lang="en-US" sz="1100" dirty="0"/>
                        <a:t>SA2</a:t>
                      </a:r>
                    </a:p>
                  </a:txBody>
                  <a:tcPr/>
                </a:tc>
                <a:tc>
                  <a:txBody>
                    <a:bodyPr/>
                    <a:lstStyle/>
                    <a:p>
                      <a:r>
                        <a:rPr lang="en-US" sz="1100" dirty="0"/>
                        <a:t>No</a:t>
                      </a:r>
                    </a:p>
                  </a:txBody>
                  <a:tcPr/>
                </a:tc>
                <a:tc>
                  <a:txBody>
                    <a:bodyPr/>
                    <a:lstStyle/>
                    <a:p>
                      <a:r>
                        <a:rPr lang="en-US" sz="1100" dirty="0"/>
                        <a:t>SA3 for security</a:t>
                      </a:r>
                    </a:p>
                  </a:txBody>
                  <a:tcPr/>
                </a:tc>
                <a:extLst>
                  <a:ext uri="{0D108BD9-81ED-4DB2-BD59-A6C34878D82A}">
                    <a16:rowId xmlns:a16="http://schemas.microsoft.com/office/drawing/2014/main" val="1622122565"/>
                  </a:ext>
                </a:extLst>
              </a:tr>
              <a:tr h="370840">
                <a:tc>
                  <a:txBody>
                    <a:bodyPr/>
                    <a:lstStyle/>
                    <a:p>
                      <a:r>
                        <a:rPr lang="en-US" sz="1100" dirty="0"/>
                        <a:t>4</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t>IMS voice calls using GEO satellite access</a:t>
                      </a:r>
                    </a:p>
                  </a:txBody>
                  <a:tcPr/>
                </a:tc>
                <a:tc>
                  <a:txBody>
                    <a:bodyPr/>
                    <a:lstStyle/>
                    <a:p>
                      <a:r>
                        <a:rPr lang="en-US" sz="1100" dirty="0"/>
                        <a:t>Study enhancements to IMS voice service via NB-IoT GEO satellite access</a:t>
                      </a:r>
                    </a:p>
                    <a:p>
                      <a:r>
                        <a:rPr lang="en-US" sz="1100" dirty="0"/>
                        <a:t>- Support IMS signaling and media transmission</a:t>
                      </a:r>
                    </a:p>
                    <a:p>
                      <a:r>
                        <a:rPr lang="en-US" sz="1100" dirty="0"/>
                        <a:t>- Simplify IMS procedures to reduce call setup time</a:t>
                      </a:r>
                    </a:p>
                  </a:txBody>
                  <a:tcPr/>
                </a:tc>
                <a:tc>
                  <a:txBody>
                    <a:bodyPr/>
                    <a:lstStyle/>
                    <a:p>
                      <a:r>
                        <a:rPr lang="en-US" sz="1100" dirty="0"/>
                        <a:t>FS_5GSAT_Ph4</a:t>
                      </a:r>
                    </a:p>
                  </a:txBody>
                  <a:tcPr/>
                </a:tc>
                <a:tc>
                  <a:txBody>
                    <a:bodyPr/>
                    <a:lstStyle/>
                    <a:p>
                      <a:r>
                        <a:rPr lang="en-US" sz="1100" dirty="0"/>
                        <a:t>SA2</a:t>
                      </a:r>
                    </a:p>
                  </a:txBody>
                  <a:tcPr/>
                </a:tc>
                <a:tc>
                  <a:txBody>
                    <a:bodyPr/>
                    <a:lstStyle/>
                    <a:p>
                      <a:r>
                        <a:rPr lang="en-US" sz="1100" dirty="0"/>
                        <a:t>Maybe</a:t>
                      </a:r>
                    </a:p>
                  </a:txBody>
                  <a:tcPr/>
                </a:tc>
                <a:tc>
                  <a:txBody>
                    <a:bodyPr/>
                    <a:lstStyle/>
                    <a:p>
                      <a:r>
                        <a:rPr lang="en-US" sz="1100" dirty="0"/>
                        <a:t>TBC</a:t>
                      </a:r>
                    </a:p>
                  </a:txBody>
                  <a:tcPr/>
                </a:tc>
                <a:extLst>
                  <a:ext uri="{0D108BD9-81ED-4DB2-BD59-A6C34878D82A}">
                    <a16:rowId xmlns:a16="http://schemas.microsoft.com/office/drawing/2014/main" val="1038534770"/>
                  </a:ext>
                </a:extLst>
              </a:tr>
              <a:tr h="370840">
                <a:tc>
                  <a:txBody>
                    <a:bodyPr/>
                    <a:lstStyle/>
                    <a:p>
                      <a:r>
                        <a:rPr lang="en-US" sz="1100" b="0" dirty="0">
                          <a:solidFill>
                            <a:schemeClr val="tx1"/>
                          </a:solidFill>
                        </a:rPr>
                        <a:t>5</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dirty="0">
                          <a:solidFill>
                            <a:schemeClr val="tx1"/>
                          </a:solidFill>
                        </a:rPr>
                        <a:t>Further AI/ML aspects</a:t>
                      </a:r>
                    </a:p>
                  </a:txBody>
                  <a:tcPr/>
                </a:tc>
                <a:tc>
                  <a:txBody>
                    <a:bodyPr/>
                    <a:lstStyle/>
                    <a:p>
                      <a:r>
                        <a:rPr lang="en-US" sz="1100" dirty="0">
                          <a:solidFill>
                            <a:schemeClr val="tx1"/>
                          </a:solidFill>
                        </a:rPr>
                        <a:t>Study follow-up to Rel-18 and Rel-19 release AI/ML activities:</a:t>
                      </a:r>
                    </a:p>
                    <a:p>
                      <a:r>
                        <a:rPr lang="en-US" sz="1100" dirty="0">
                          <a:solidFill>
                            <a:schemeClr val="tx1"/>
                          </a:solidFill>
                        </a:rPr>
                        <a:t>- VFL enhancements including dynamic negotiation of Features (depending on the exception sheet progress), and change of VFL clients during training</a:t>
                      </a:r>
                    </a:p>
                    <a:p>
                      <a:r>
                        <a:rPr lang="en-US" sz="1100" dirty="0">
                          <a:solidFill>
                            <a:schemeClr val="tx1"/>
                          </a:solidFill>
                        </a:rPr>
                        <a:t>- Potential enhancements to expose 5GC information to UE to facilitate application AI/ML operations (e.g. revisit conclusion for Rel-18 study on KI#2 of </a:t>
                      </a:r>
                      <a:r>
                        <a:rPr lang="en-US" sz="1100" dirty="0" err="1">
                          <a:solidFill>
                            <a:schemeClr val="tx1"/>
                          </a:solidFill>
                        </a:rPr>
                        <a:t>FS_AIMLsys</a:t>
                      </a:r>
                      <a:r>
                        <a:rPr lang="en-US" sz="1100" dirty="0">
                          <a:solidFill>
                            <a:schemeClr val="tx1"/>
                          </a:solidFill>
                        </a:rPr>
                        <a:t>)</a:t>
                      </a:r>
                    </a:p>
                  </a:txBody>
                  <a:tcPr/>
                </a:tc>
                <a:tc>
                  <a:txBody>
                    <a:bodyPr/>
                    <a:lstStyle/>
                    <a:p>
                      <a:r>
                        <a:rPr lang="en-US" sz="1100" dirty="0">
                          <a:solidFill>
                            <a:schemeClr val="tx1"/>
                          </a:solidFill>
                        </a:rPr>
                        <a:t>Yes</a:t>
                      </a:r>
                    </a:p>
                    <a:p>
                      <a:r>
                        <a:rPr lang="en-US" sz="1100" dirty="0">
                          <a:solidFill>
                            <a:schemeClr val="tx1"/>
                          </a:solidFill>
                        </a:rPr>
                        <a:t>TS 22.261, clause 6.40</a:t>
                      </a:r>
                    </a:p>
                  </a:txBody>
                  <a:tcPr/>
                </a:tc>
                <a:tc>
                  <a:txBody>
                    <a:bodyPr/>
                    <a:lstStyle/>
                    <a:p>
                      <a:r>
                        <a:rPr lang="en-US" sz="1100" dirty="0">
                          <a:solidFill>
                            <a:schemeClr val="tx1"/>
                          </a:solidFill>
                        </a:rPr>
                        <a:t>SA2</a:t>
                      </a:r>
                    </a:p>
                  </a:txBody>
                  <a:tcPr/>
                </a:tc>
                <a:tc>
                  <a:txBody>
                    <a:bodyPr/>
                    <a:lstStyle/>
                    <a:p>
                      <a:r>
                        <a:rPr lang="en-US" sz="1100" dirty="0">
                          <a:solidFill>
                            <a:schemeClr val="tx1"/>
                          </a:solidFill>
                        </a:rPr>
                        <a:t>TBC</a:t>
                      </a:r>
                    </a:p>
                  </a:txBody>
                  <a:tcPr/>
                </a:tc>
                <a:tc>
                  <a:txBody>
                    <a:bodyPr/>
                    <a:lstStyle/>
                    <a:p>
                      <a:r>
                        <a:rPr lang="en-US" sz="1100" dirty="0">
                          <a:solidFill>
                            <a:schemeClr val="tx1"/>
                          </a:solidFill>
                        </a:rPr>
                        <a:t>SA3 for security</a:t>
                      </a:r>
                    </a:p>
                  </a:txBody>
                  <a:tcPr/>
                </a:tc>
                <a:extLst>
                  <a:ext uri="{0D108BD9-81ED-4DB2-BD59-A6C34878D82A}">
                    <a16:rowId xmlns:a16="http://schemas.microsoft.com/office/drawing/2014/main" val="4276165669"/>
                  </a:ext>
                </a:extLst>
              </a:tr>
            </a:tbl>
          </a:graphicData>
        </a:graphic>
      </p:graphicFrame>
    </p:spTree>
    <p:extLst>
      <p:ext uri="{BB962C8B-B14F-4D97-AF65-F5344CB8AC3E}">
        <p14:creationId xmlns:p14="http://schemas.microsoft.com/office/powerpoint/2010/main" val="20131516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Enhanced Traffic Management</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197427" y="1825625"/>
            <a:ext cx="11627428" cy="4351338"/>
          </a:xfrm>
        </p:spPr>
        <p:txBody>
          <a:bodyPr/>
          <a:lstStyle/>
          <a:p>
            <a:r>
              <a:rPr lang="en-US" altLang="en-US" sz="2000" dirty="0"/>
              <a:t>Background: In Rel-19, Enhanced Traffic Management SID was not approved</a:t>
            </a:r>
          </a:p>
          <a:p>
            <a:pPr lvl="1"/>
            <a:r>
              <a:rPr lang="en-US" altLang="en-US" sz="1600" dirty="0"/>
              <a:t>The IETF MASQUE (Multiplexed Application Substrate over QUIC Encryption) WG was chartered to specify secure proxy protocols and mechanisms based on QUIC and has delivered several RFCs, including RFC 9298.</a:t>
            </a:r>
          </a:p>
          <a:p>
            <a:pPr lvl="1"/>
            <a:r>
              <a:rPr lang="en-US" altLang="en-US" sz="1600" dirty="0"/>
              <a:t>The first 3GPP use case to incorporate MASQUE technology has been ATSSS in Rel-18. </a:t>
            </a:r>
          </a:p>
          <a:p>
            <a:pPr lvl="1"/>
            <a:r>
              <a:rPr lang="en-US" altLang="en-US" sz="1600" dirty="0"/>
              <a:t>In the field, MASQUE specifications are being used as part of so called “relay services” where two intermediate proxies enhance user privacy by separating user identity from accessed service to all entities along the communication path. </a:t>
            </a:r>
          </a:p>
          <a:p>
            <a:pPr lvl="1"/>
            <a:r>
              <a:rPr lang="en-US" altLang="en-US" sz="1600" dirty="0"/>
              <a:t>MASQUE sets up a connection to a relay (aka MASQUE server) using QUIC as a tunnel transport which then forwards traffic through that tunnel to a target server or another relay. </a:t>
            </a:r>
          </a:p>
          <a:p>
            <a:pPr lvl="1"/>
            <a:r>
              <a:rPr lang="en-US" altLang="en-US" sz="1600" dirty="0"/>
              <a:t>This technology also allows end-points (UE and application server) and in-network relays (UPF) to exchange information explicitly, which may enable opportunities for collaboration between the network and the application at the endpoint.</a:t>
            </a:r>
          </a:p>
          <a:p>
            <a:pPr lvl="1"/>
            <a:r>
              <a:rPr lang="en-US" altLang="en-US" sz="1600" dirty="0"/>
              <a:t>Explicit collaboration between parties addresses the new communication patterns and user desire for control of privacy. 5GC UPF that integrates MASQUE may enable better in-network support of existing and emerging services and may be a chance for mobile network operators to establish new and well-defined business relationships. This justifies a study of the usage of MASQUE to enhance other 5GS use cases besides ATSSS. </a:t>
            </a:r>
          </a:p>
          <a:p>
            <a:r>
              <a:rPr lang="en-US" altLang="en-US" sz="2000" dirty="0"/>
              <a:t>Proposal: </a:t>
            </a:r>
            <a:r>
              <a:rPr lang="en-US" altLang="en-US" sz="1800" dirty="0"/>
              <a:t>ETM SID for Rel-20 5G-A (S2-2412315)</a:t>
            </a:r>
          </a:p>
          <a:p>
            <a:pPr lvl="1"/>
            <a:r>
              <a:rPr lang="en-US" altLang="en-US" sz="1600" dirty="0"/>
              <a:t>Some of the objections from Rel-19 times may get relaxed as relay services become frequently used in the field.</a:t>
            </a:r>
          </a:p>
          <a:p>
            <a:pPr lvl="1"/>
            <a:r>
              <a:rPr lang="en-US" altLang="en-US" sz="1600" dirty="0"/>
              <a:t>Study whether and how to use MASQUE capabilities in the 5GC user plane for improved traffic management to support traffic ciphered end to end and/or scenarios where application server IP address cannot be used to differentiate application traffic flows. </a:t>
            </a: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B90748-94D3-8776-03F5-8B605A6F5F86}"/>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2CBC76DA-6CDD-BCA8-DDF0-F277010D1484}"/>
              </a:ext>
            </a:extLst>
          </p:cNvPr>
          <p:cNvSpPr>
            <a:spLocks noGrp="1"/>
          </p:cNvSpPr>
          <p:nvPr>
            <p:ph type="title"/>
          </p:nvPr>
        </p:nvSpPr>
        <p:spPr/>
        <p:txBody>
          <a:bodyPr/>
          <a:lstStyle/>
          <a:p>
            <a:r>
              <a:rPr lang="en-GB" altLang="en-US" dirty="0"/>
              <a:t>Emergency SMS over IMS</a:t>
            </a:r>
          </a:p>
        </p:txBody>
      </p:sp>
      <p:sp>
        <p:nvSpPr>
          <p:cNvPr id="7171" name="Content Placeholder 2">
            <a:extLst>
              <a:ext uri="{FF2B5EF4-FFF2-40B4-BE49-F238E27FC236}">
                <a16:creationId xmlns:a16="http://schemas.microsoft.com/office/drawing/2014/main" id="{003752F6-996C-F340-0E12-6C7975CAD913}"/>
              </a:ext>
            </a:extLst>
          </p:cNvPr>
          <p:cNvSpPr>
            <a:spLocks noGrp="1"/>
          </p:cNvSpPr>
          <p:nvPr>
            <p:ph idx="1"/>
          </p:nvPr>
        </p:nvSpPr>
        <p:spPr>
          <a:xfrm>
            <a:off x="197427" y="1825625"/>
            <a:ext cx="11627428" cy="4351338"/>
          </a:xfrm>
        </p:spPr>
        <p:txBody>
          <a:bodyPr/>
          <a:lstStyle/>
          <a:p>
            <a:r>
              <a:rPr lang="en-US" altLang="en-US" sz="2000" dirty="0"/>
              <a:t>Background</a:t>
            </a:r>
          </a:p>
          <a:p>
            <a:pPr lvl="1"/>
            <a:r>
              <a:rPr lang="en-US" altLang="en-US" sz="1600" dirty="0"/>
              <a:t>A TEI-19 WI did not progress in Rel-19</a:t>
            </a:r>
          </a:p>
          <a:p>
            <a:pPr lvl="1"/>
            <a:r>
              <a:rPr lang="en-US" altLang="en-US" sz="1600" dirty="0"/>
              <a:t>Limitations for the proposed solution were identified but a more advanced solution was not considered </a:t>
            </a:r>
            <a:endParaRPr lang="en-US" altLang="en-US" sz="2000" dirty="0"/>
          </a:p>
          <a:p>
            <a:r>
              <a:rPr lang="en-US" altLang="en-US" sz="2000" dirty="0"/>
              <a:t>Proposal: Emergency SMS over IMS SID for Rel-20 5G-A (S2-2412316)</a:t>
            </a:r>
          </a:p>
          <a:p>
            <a:pPr lvl="1"/>
            <a:r>
              <a:rPr lang="en-US" altLang="en-US" sz="1600" dirty="0"/>
              <a:t>Study the architectural evolutions of the 3GPP System to support Emergency SMS over IMS for EPS and 5GS. </a:t>
            </a:r>
          </a:p>
          <a:p>
            <a:pPr lvl="2"/>
            <a:r>
              <a:rPr lang="en-US" altLang="en-US" sz="1200" dirty="0"/>
              <a:t>Identifying Emergency SMS over IMS based on the use of emergency numbers.</a:t>
            </a:r>
          </a:p>
          <a:p>
            <a:pPr lvl="2"/>
            <a:r>
              <a:rPr lang="en-US" altLang="en-US" sz="1200" dirty="0"/>
              <a:t>Routing of an Emergency SM over IMS to an emergency response center serving the UE location, including in roaming case.</a:t>
            </a:r>
          </a:p>
          <a:p>
            <a:pPr lvl="2"/>
            <a:r>
              <a:rPr lang="en-US" altLang="en-US" sz="1200" dirty="0"/>
              <a:t>Identifying the type of emergency service (police, ambulance, fire brigade, etc.), using the same identification methods as for emergency calls.</a:t>
            </a:r>
          </a:p>
          <a:p>
            <a:pPr lvl="1"/>
            <a:r>
              <a:rPr lang="en-US" altLang="en-US" sz="1600" dirty="0"/>
              <a:t>Support both 3GPP access and non-3GPP access </a:t>
            </a:r>
          </a:p>
          <a:p>
            <a:pPr lvl="1"/>
            <a:r>
              <a:rPr lang="en-US" altLang="en-US" sz="1600" dirty="0"/>
              <a:t>Support UE in limited-service state </a:t>
            </a:r>
            <a:endParaRPr lang="en-US" altLang="en-US" sz="1200" dirty="0"/>
          </a:p>
        </p:txBody>
      </p:sp>
    </p:spTree>
    <p:extLst>
      <p:ext uri="{BB962C8B-B14F-4D97-AF65-F5344CB8AC3E}">
        <p14:creationId xmlns:p14="http://schemas.microsoft.com/office/powerpoint/2010/main" val="247977991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Summary</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436418" y="1825625"/>
            <a:ext cx="10917382" cy="4351338"/>
          </a:xfrm>
        </p:spPr>
        <p:txBody>
          <a:bodyPr/>
          <a:lstStyle/>
          <a:p>
            <a:r>
              <a:rPr lang="en-US" altLang="en-US" sz="2000" dirty="0"/>
              <a:t>In the spirit of limiting 5G-A workload in SA2:</a:t>
            </a:r>
          </a:p>
          <a:p>
            <a:pPr lvl="1">
              <a:spcBef>
                <a:spcPts val="0"/>
              </a:spcBef>
            </a:pPr>
            <a:r>
              <a:rPr lang="en-US" altLang="en-US" sz="1600" dirty="0"/>
              <a:t>Limit up to 5-7 studies not exceeding 30% of total TU capacity of SA2</a:t>
            </a:r>
            <a:endParaRPr lang="en-US" altLang="en-US" sz="2000" dirty="0"/>
          </a:p>
          <a:p>
            <a:r>
              <a:rPr lang="en-US" altLang="en-US" sz="2000" dirty="0"/>
              <a:t>Our priority topics:</a:t>
            </a:r>
          </a:p>
          <a:p>
            <a:pPr lvl="1">
              <a:spcBef>
                <a:spcPts val="0"/>
              </a:spcBef>
            </a:pPr>
            <a:r>
              <a:rPr lang="en-US" altLang="en-US" sz="1600" dirty="0"/>
              <a:t>Enhanced Traffic Management (proposed in S2-2412315 by Apple)</a:t>
            </a:r>
          </a:p>
          <a:p>
            <a:pPr lvl="1">
              <a:spcBef>
                <a:spcPts val="200"/>
              </a:spcBef>
            </a:pPr>
            <a:r>
              <a:rPr lang="en-US" altLang="en-US" sz="1600" dirty="0"/>
              <a:t>Emergency SMS over IMS (proposed in S2-2412316 by Apple)</a:t>
            </a:r>
          </a:p>
          <a:p>
            <a:pPr lvl="1">
              <a:spcBef>
                <a:spcPts val="200"/>
              </a:spcBef>
            </a:pPr>
            <a:r>
              <a:rPr lang="en-US" altLang="en-US" sz="1600" dirty="0"/>
              <a:t>Architectural enhancements for non-3GPP access</a:t>
            </a:r>
          </a:p>
          <a:p>
            <a:pPr lvl="1">
              <a:spcBef>
                <a:spcPts val="200"/>
              </a:spcBef>
            </a:pPr>
            <a:r>
              <a:rPr lang="en-US" altLang="en-US" sz="1600" dirty="0"/>
              <a:t>Support for IMS voice calls using GEO satellite access</a:t>
            </a:r>
          </a:p>
          <a:p>
            <a:pPr lvl="1">
              <a:spcBef>
                <a:spcPts val="200"/>
              </a:spcBef>
            </a:pPr>
            <a:r>
              <a:rPr lang="en-US" altLang="en-US" sz="1600" dirty="0"/>
              <a:t>Further AI/ML aspects</a:t>
            </a:r>
            <a:endParaRPr lang="en-US" altLang="en-US" sz="2000" dirty="0"/>
          </a:p>
          <a:p>
            <a:r>
              <a:rPr lang="en-US" altLang="en-US" sz="2000" dirty="0"/>
              <a:t>Other topics:</a:t>
            </a:r>
          </a:p>
          <a:p>
            <a:pPr lvl="1">
              <a:spcBef>
                <a:spcPts val="0"/>
              </a:spcBef>
            </a:pPr>
            <a:r>
              <a:rPr lang="en-US" altLang="en-US" sz="1600" dirty="0"/>
              <a:t>Energy Efficiency and Energy Saving Phase-2, including exposure of energy-related characteristics, service adjustments based on energy-related characteristics</a:t>
            </a:r>
            <a:endParaRPr lang="en-US" altLang="en-US" sz="1200" dirty="0"/>
          </a:p>
          <a:p>
            <a:pPr lvl="1"/>
            <a:r>
              <a:rPr lang="en-US" altLang="en-US" sz="1600" dirty="0"/>
              <a:t>Satellite enhancements Phase-4, including Resilient notification, emergency communications and mission critical services using satellite access, multi-orbit aspects</a:t>
            </a:r>
          </a:p>
          <a:p>
            <a:pPr lvl="1"/>
            <a:r>
              <a:rPr lang="en-US" altLang="en-US" sz="1600" dirty="0"/>
              <a:t>Ambient IoT WI: Inclusion to Rel-20 5G-A depends on RAN progress</a:t>
            </a:r>
            <a:endParaRPr lang="en-US" altLang="en-US" sz="2000" dirty="0"/>
          </a:p>
          <a:p>
            <a:r>
              <a:rPr lang="en-US" altLang="en-US" sz="2000" dirty="0"/>
              <a:t>ISAC SI</a:t>
            </a:r>
          </a:p>
          <a:p>
            <a:pPr lvl="1">
              <a:spcBef>
                <a:spcPts val="0"/>
              </a:spcBef>
            </a:pPr>
            <a:r>
              <a:rPr lang="en-US" altLang="en-US" sz="1600" dirty="0"/>
              <a:t>Our preference: 6G SI (native ISAC) in Rel-20 and 6G WI (native ISAC) in Rel-21</a:t>
            </a:r>
          </a:p>
          <a:p>
            <a:pPr lvl="1"/>
            <a:r>
              <a:rPr lang="en-US" altLang="en-US" sz="1600" dirty="0"/>
              <a:t>For 5G-A ISAC to happen in Rel-20, RAN1 should identify a clear commercial use case for ISAC and ensure both network-centric and UE-centric sensing are supported</a:t>
            </a:r>
          </a:p>
        </p:txBody>
      </p:sp>
    </p:spTree>
    <p:extLst>
      <p:ext uri="{BB962C8B-B14F-4D97-AF65-F5344CB8AC3E}">
        <p14:creationId xmlns:p14="http://schemas.microsoft.com/office/powerpoint/2010/main" val="242453817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7453</TotalTime>
  <Words>1183</Words>
  <Application>Microsoft Macintosh PowerPoint</Application>
  <PresentationFormat>Widescreen</PresentationFormat>
  <Paragraphs>115</Paragraphs>
  <Slides>8</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Arial </vt:lpstr>
      <vt:lpstr>Calibri</vt:lpstr>
      <vt:lpstr>Calibri Light</vt:lpstr>
      <vt:lpstr>Times New Roman</vt:lpstr>
      <vt:lpstr>Office Theme</vt:lpstr>
      <vt:lpstr>Apple views on  SA2 Rel-20 5G-A</vt:lpstr>
      <vt:lpstr>High Level Overview of Rel-20 5G-A</vt:lpstr>
      <vt:lpstr>Overview of SA2 Rel-20</vt:lpstr>
      <vt:lpstr>Potential topics for SA2 Rel-20 5G-A </vt:lpstr>
      <vt:lpstr>Overall View on Rel-20 5G-A Content</vt:lpstr>
      <vt:lpstr>Enhanced Traffic Management</vt:lpstr>
      <vt:lpstr>Emergency SMS over IMS</vt:lpstr>
      <vt:lpstr>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v6</cp:lastModifiedBy>
  <cp:revision>659</cp:revision>
  <dcterms:created xsi:type="dcterms:W3CDTF">2010-02-05T13:52:04Z</dcterms:created>
  <dcterms:modified xsi:type="dcterms:W3CDTF">2024-12-03T10:33:00Z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